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3" r:id="rId18"/>
    <p:sldId id="266" r:id="rId19"/>
    <p:sldId id="264" r:id="rId20"/>
    <p:sldId id="265" r:id="rId21"/>
    <p:sldId id="267" r:id="rId22"/>
    <p:sldId id="268" r:id="rId23"/>
    <p:sldId id="270" r:id="rId24"/>
    <p:sldId id="271" r:id="rId25"/>
    <p:sldId id="272" r:id="rId26"/>
    <p:sldId id="273" r:id="rId27"/>
    <p:sldId id="277" r:id="rId28"/>
    <p:sldId id="299" r:id="rId29"/>
    <p:sldId id="302" r:id="rId30"/>
    <p:sldId id="300" r:id="rId31"/>
    <p:sldId id="301" r:id="rId32"/>
    <p:sldId id="298" r:id="rId33"/>
    <p:sldId id="278" r:id="rId34"/>
    <p:sldId id="295" r:id="rId35"/>
    <p:sldId id="296" r:id="rId36"/>
    <p:sldId id="297" r:id="rId37"/>
    <p:sldId id="269"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82" autoAdjust="0"/>
  </p:normalViewPr>
  <p:slideViewPr>
    <p:cSldViewPr snapToGrid="0">
      <p:cViewPr varScale="1">
        <p:scale>
          <a:sx n="63" d="100"/>
          <a:sy n="63" d="100"/>
        </p:scale>
        <p:origin x="77"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16136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en-US" altLang="zh-CN" baseline="0" dirty="0" smtClean="0"/>
          </a:p>
          <a:p>
            <a:endParaRPr lang="en-US" altLang="zh-CN" baseline="0" dirty="0" smtClean="0"/>
          </a:p>
          <a:p>
            <a:r>
              <a:rPr lang="zh-CN" altLang="en-US" sz="1200" dirty="0" smtClean="0"/>
              <a:t>问题： 因为</a:t>
            </a:r>
            <a:r>
              <a:rPr lang="en-US" altLang="zh-CN" sz="1200" dirty="0" smtClean="0"/>
              <a:t>belief space </a:t>
            </a:r>
            <a:r>
              <a:rPr lang="zh-CN" altLang="en-US" sz="1200" dirty="0" smtClean="0"/>
              <a:t>是连续的，所以有无限个</a:t>
            </a:r>
            <a:r>
              <a:rPr lang="en-US" altLang="zh-CN" sz="1200" dirty="0" smtClean="0"/>
              <a:t>belief state</a:t>
            </a:r>
            <a:r>
              <a:rPr lang="zh-CN" altLang="en-US" sz="1200" dirty="0" smtClean="0"/>
              <a:t>。</a:t>
            </a:r>
            <a:endParaRPr lang="en-US" altLang="zh-CN" sz="1200" dirty="0" smtClean="0"/>
          </a:p>
          <a:p>
            <a:r>
              <a:rPr lang="zh-CN" altLang="en-US" sz="1200" dirty="0" smtClean="0"/>
              <a:t>然而</a:t>
            </a:r>
            <a:r>
              <a:rPr lang="en-US" altLang="zh-CN" sz="1200" dirty="0" smtClean="0"/>
              <a:t>, </a:t>
            </a:r>
            <a:r>
              <a:rPr lang="zh-CN" altLang="en-US" sz="1200" dirty="0" smtClean="0"/>
              <a:t>实际上能够直接从</a:t>
            </a:r>
            <a:r>
              <a:rPr lang="en-US" altLang="zh-CN" sz="1200" dirty="0" smtClean="0"/>
              <a:t>horizon 1 </a:t>
            </a:r>
            <a:r>
              <a:rPr lang="zh-CN" altLang="en-US" sz="1200" dirty="0" smtClean="0"/>
              <a:t>的</a:t>
            </a:r>
            <a:r>
              <a:rPr lang="en-US" altLang="zh-CN" sz="1200" dirty="0" smtClean="0"/>
              <a:t>value function</a:t>
            </a:r>
            <a:r>
              <a:rPr lang="zh-CN" altLang="en-US" sz="1200" dirty="0" smtClean="0"/>
              <a:t>中构造出来。</a:t>
            </a:r>
            <a:r>
              <a:rPr lang="en-US" altLang="zh-CN" sz="1200" dirty="0" smtClean="0"/>
              <a:t>(</a:t>
            </a:r>
            <a:r>
              <a:rPr lang="zh-CN" altLang="en-US" sz="1200" dirty="0" smtClean="0"/>
              <a:t>公式</a:t>
            </a:r>
            <a:r>
              <a:rPr lang="en-US"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a:t>
            </a:r>
            <a:r>
              <a:rPr lang="en-US" altLang="zh-CN" baseline="0" dirty="0" smtClean="0"/>
              <a:t> </a:t>
            </a:r>
            <a:r>
              <a:rPr lang="zh-CN" altLang="en-US" baseline="0" dirty="0" smtClean="0"/>
              <a:t>通过编辑距离进行计算</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569583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35</a:t>
            </a:fld>
            <a:endParaRPr lang="zh-CN" altLang="en-US"/>
          </a:p>
        </p:txBody>
      </p:sp>
    </p:spTree>
    <p:extLst>
      <p:ext uri="{BB962C8B-B14F-4D97-AF65-F5344CB8AC3E}">
        <p14:creationId xmlns:p14="http://schemas.microsoft.com/office/powerpoint/2010/main" val="2279960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36</a:t>
            </a:fld>
            <a:endParaRPr lang="zh-CN" altLang="en-US"/>
          </a:p>
        </p:txBody>
      </p:sp>
    </p:spTree>
    <p:extLst>
      <p:ext uri="{BB962C8B-B14F-4D97-AF65-F5344CB8AC3E}">
        <p14:creationId xmlns:p14="http://schemas.microsoft.com/office/powerpoint/2010/main" val="688162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37</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4763387" cy="461665"/>
            <a:chOff x="0" y="0"/>
            <a:chExt cx="2898684" cy="461665"/>
          </a:xfrm>
        </p:grpSpPr>
        <p:sp>
          <p:nvSpPr>
            <p:cNvPr id="10" name="文本框 9"/>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8401" y="4948534"/>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3"/>
          <a:srcRect l="13759" t="33711" r="65125" b="38597"/>
          <a:stretch/>
        </p:blipFill>
        <p:spPr>
          <a:xfrm>
            <a:off x="2174855" y="1066799"/>
            <a:ext cx="4854806" cy="3581401"/>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866200"/>
            <a:ext cx="7437753" cy="3431709"/>
          </a:xfrm>
          <a:prstGeom prst="rect">
            <a:avLst/>
          </a:prstGeom>
        </p:spPr>
        <p:txBody>
          <a:bodyPr wrap="square">
            <a:spAutoFit/>
          </a:bodyPr>
          <a:lstStyle/>
          <a:p>
            <a:r>
              <a:rPr lang="zh-CN" altLang="en-US" sz="2800" dirty="0"/>
              <a:t>求</a:t>
            </a:r>
            <a:r>
              <a:rPr lang="en-US" altLang="zh-CN" sz="2800" dirty="0"/>
              <a:t>value function</a:t>
            </a:r>
            <a:r>
              <a:rPr lang="zh-CN" altLang="en-US" sz="2800" dirty="0"/>
              <a:t>的可以分为以下几个步骤：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a:t>o</a:t>
            </a:r>
            <a:r>
              <a:rPr lang="zh-CN" altLang="en-US" sz="2800" dirty="0"/>
              <a:t>，并且在有限的时刻内计算所有的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如何计算一个</a:t>
            </a:r>
            <a:r>
              <a:rPr lang="en-US" altLang="zh-CN" sz="2800" dirty="0"/>
              <a:t>belief state</a:t>
            </a:r>
            <a:r>
              <a:rPr lang="zh-CN" altLang="en-US" sz="2800" dirty="0"/>
              <a:t>的实际的值。</a:t>
            </a:r>
            <a:endParaRPr lang="en-US" altLang="zh-CN" sz="2800" dirty="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3430" y="773021"/>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769441"/>
            <a:chOff x="0" y="0"/>
            <a:chExt cx="4794475" cy="769441"/>
          </a:xfrm>
        </p:grpSpPr>
        <p:sp>
          <p:nvSpPr>
            <p:cNvPr id="17" name="文本框 16"/>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7547"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548"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549"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550"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155" y="1057840"/>
            <a:ext cx="8495236"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1534346" y="2084903"/>
            <a:ext cx="6344381" cy="3943804"/>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461" y="2070032"/>
            <a:ext cx="3486587" cy="738664"/>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r>
              <a:rPr lang="zh-CN" altLang="en-US" sz="2100" dirty="0" smtClean="0"/>
              <a:t>。</a:t>
            </a:r>
            <a:endParaRPr lang="en-US" altLang="zh-CN" sz="2100" dirty="0"/>
          </a:p>
        </p:txBody>
      </p:sp>
      <p:pic>
        <p:nvPicPr>
          <p:cNvPr id="2" name="图片 1"/>
          <p:cNvPicPr>
            <a:picLocks noChangeAspect="1"/>
          </p:cNvPicPr>
          <p:nvPr/>
        </p:nvPicPr>
        <p:blipFill rotWithShape="1">
          <a:blip r:embed="rId3"/>
          <a:srcRect l="11717" t="47449" r="64019" b="24015"/>
          <a:stretch/>
        </p:blipFill>
        <p:spPr>
          <a:xfrm>
            <a:off x="339752" y="1410045"/>
            <a:ext cx="4838303" cy="320072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603584"/>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7030A0"/>
                  </a:solidFill>
                </a:rPr>
                <a:t>Computing All </a:t>
              </a:r>
              <a:r>
                <a:rPr lang="en-US" altLang="zh-CN" sz="2000" b="1" u="sng" dirty="0">
                  <a:solidFill>
                    <a:srgbClr val="7030A0"/>
                  </a:solidFill>
                </a:rPr>
                <a:t>Belief State Values from an Action and Observation </a:t>
              </a:r>
              <a:endParaRPr lang="zh-CN" altLang="en-US" sz="2000" b="1" u="sng" dirty="0">
                <a:solidFill>
                  <a:srgbClr val="7030A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2017" t="46524" r="63446" b="26049"/>
          <a:stretch/>
        </p:blipFill>
        <p:spPr>
          <a:xfrm>
            <a:off x="1743740" y="1621792"/>
            <a:ext cx="6112880" cy="3843178"/>
          </a:xfrm>
          <a:prstGeom prst="rect">
            <a:avLst/>
          </a:prstGeom>
        </p:spPr>
      </p:pic>
      <p:grpSp>
        <p:nvGrpSpPr>
          <p:cNvPr id="5" name="组合 4"/>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grpSp>
        <p:nvGrpSpPr>
          <p:cNvPr id="8" name="组合 7"/>
          <p:cNvGrpSpPr/>
          <p:nvPr/>
        </p:nvGrpSpPr>
        <p:grpSpPr>
          <a:xfrm>
            <a:off x="0" y="0"/>
            <a:ext cx="7878727" cy="769441"/>
            <a:chOff x="0" y="0"/>
            <a:chExt cx="4794475" cy="769441"/>
          </a:xfrm>
        </p:grpSpPr>
        <p:sp>
          <p:nvSpPr>
            <p:cNvPr id="9" name="文本框 8"/>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grpSp>
        <p:nvGrpSpPr>
          <p:cNvPr id="9" name="组合 8"/>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924642"/>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9" y="2273289"/>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914399" y="5331061"/>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a:t>
              </a:r>
              <a:r>
                <a:rPr lang="en-US" altLang="zh-CN" sz="2400" b="1" dirty="0" smtClean="0">
                  <a:solidFill>
                    <a:schemeClr val="bg1">
                      <a:lumMod val="75000"/>
                    </a:schemeClr>
                  </a:solidFill>
                </a:rPr>
                <a:t>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a:t>
              </a:r>
              <a:r>
                <a:rPr lang="en-US" altLang="zh-CN" sz="2400" b="1" dirty="0" smtClean="0">
                  <a:solidFill>
                    <a:schemeClr val="bg1">
                      <a:lumMod val="75000"/>
                    </a:schemeClr>
                  </a:solidFill>
                </a:rPr>
                <a:t>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a:t>
              </a:r>
              <a:r>
                <a:rPr lang="en-US" altLang="zh-CN" sz="2400" b="1" dirty="0" smtClean="0">
                  <a:solidFill>
                    <a:schemeClr val="bg1">
                      <a:lumMod val="75000"/>
                    </a:schemeClr>
                  </a:solidFill>
                </a:rPr>
                <a:t>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2" name="图片 1"/>
          <p:cNvPicPr>
            <a:picLocks noChangeAspect="1"/>
          </p:cNvPicPr>
          <p:nvPr/>
        </p:nvPicPr>
        <p:blipFill rotWithShape="1">
          <a:blip r:embed="rId4"/>
          <a:srcRect l="56515" t="31289" r="15347" b="33652"/>
          <a:stretch/>
        </p:blipFill>
        <p:spPr>
          <a:xfrm>
            <a:off x="1616149" y="1722474"/>
            <a:ext cx="5977312" cy="4189228"/>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srcRect l="37776" t="24923" r="18447" b="62889"/>
          <a:stretch/>
        </p:blipFill>
        <p:spPr>
          <a:xfrm>
            <a:off x="138401" y="703874"/>
            <a:ext cx="8874881" cy="1389888"/>
          </a:xfrm>
          <a:prstGeom prst="rect">
            <a:avLst/>
          </a:prstGeom>
        </p:spPr>
      </p:pic>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a:t>
              </a:r>
              <a:r>
                <a:rPr lang="en-US" altLang="zh-CN" sz="2400" b="1" dirty="0" smtClean="0">
                  <a:solidFill>
                    <a:schemeClr val="bg1">
                      <a:lumMod val="75000"/>
                    </a:schemeClr>
                  </a:solidFill>
                </a:rPr>
                <a:t>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grpSp>
        <p:nvGrpSpPr>
          <p:cNvPr id="27" name="组合 26"/>
          <p:cNvGrpSpPr/>
          <p:nvPr/>
        </p:nvGrpSpPr>
        <p:grpSpPr>
          <a:xfrm>
            <a:off x="0" y="0"/>
            <a:ext cx="7878727" cy="461665"/>
            <a:chOff x="0" y="0"/>
            <a:chExt cx="4794475" cy="461665"/>
          </a:xfrm>
        </p:grpSpPr>
        <p:sp>
          <p:nvSpPr>
            <p:cNvPr id="28" name="文本框 27"/>
            <p:cNvSpPr txBox="1"/>
            <p:nvPr/>
          </p:nvSpPr>
          <p:spPr>
            <a:xfrm>
              <a:off x="0" y="0"/>
              <a:ext cx="4794475" cy="461665"/>
            </a:xfrm>
            <a:prstGeom prst="rect">
              <a:avLst/>
            </a:prstGeom>
            <a:noFill/>
          </p:spPr>
          <p:txBody>
            <a:bodyPr wrap="square" rtlCol="0">
              <a:spAutoFit/>
            </a:bodyPr>
            <a:lstStyle/>
            <a:p>
              <a:r>
                <a:rPr lang="zh-CN" altLang="en-US" sz="2400" b="1" dirty="0" smtClean="0"/>
                <a:t>细节</a:t>
              </a:r>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29" name="直接连接符 2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0946414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6897737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9097528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7030A0"/>
                </a:solidFill>
              </a:rPr>
              <a:t>Computing </a:t>
            </a:r>
            <a:r>
              <a:rPr lang="en-US" altLang="zh-CN" sz="1500" b="1" u="sng" dirty="0">
                <a:solidFill>
                  <a:srgbClr val="7030A0"/>
                </a:solidFill>
              </a:rPr>
              <a:t>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354"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graphicFrame>
        <p:nvGraphicFramePr>
          <p:cNvPr id="37" name="表格 36"/>
          <p:cNvGraphicFramePr>
            <a:graphicFrameLocks noGrp="1"/>
          </p:cNvGraphicFramePr>
          <p:nvPr>
            <p:extLst>
              <p:ext uri="{D42A27DB-BD31-4B8C-83A1-F6EECF244321}">
                <p14:modId xmlns:p14="http://schemas.microsoft.com/office/powerpoint/2010/main" val="3411789792"/>
              </p:ext>
            </p:extLst>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255350828"/>
              </p:ext>
            </p:extLst>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18014937"/>
              </p:ext>
            </p:extLst>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4362"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pic>
        <p:nvPicPr>
          <p:cNvPr id="2" name="图片 1"/>
          <p:cNvPicPr>
            <a:picLocks noChangeAspect="1"/>
          </p:cNvPicPr>
          <p:nvPr/>
        </p:nvPicPr>
        <p:blipFill rotWithShape="1">
          <a:blip r:embed="rId7"/>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8"/>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aphicFrame>
        <p:nvGraphicFramePr>
          <p:cNvPr id="37" name="表格 36"/>
          <p:cNvGraphicFramePr>
            <a:graphicFrameLocks noGrp="1"/>
          </p:cNvGraphicFramePr>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998958" y="2153081"/>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931050" y="1546413"/>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1381962" y="2775039"/>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3071361" y="3596960"/>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5362"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7"/>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8"/>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532"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533"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3107</TotalTime>
  <Words>3247</Words>
  <Application>Microsoft Office PowerPoint</Application>
  <PresentationFormat>全屏显示(4:3)</PresentationFormat>
  <Paragraphs>325</Paragraphs>
  <Slides>37</Slides>
  <Notes>35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7" baseType="lpstr">
      <vt:lpstr>Arial Unicode MS</vt:lpstr>
      <vt:lpstr>等线</vt:lpstr>
      <vt:lpstr>等线 Light</vt:lpstr>
      <vt:lpstr>Arial</vt:lpstr>
      <vt:lpstr>Calibri</vt:lpstr>
      <vt:lpstr>Calibri Light</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213</cp:revision>
  <dcterms:created xsi:type="dcterms:W3CDTF">2018-03-27T06:53:11Z</dcterms:created>
  <dcterms:modified xsi:type="dcterms:W3CDTF">2018-04-06T14:24:10Z</dcterms:modified>
</cp:coreProperties>
</file>